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48"/>
  </p:notesMasterIdLst>
  <p:handoutMasterIdLst>
    <p:handoutMasterId r:id="rId49"/>
  </p:handoutMasterIdLst>
  <p:sldIdLst>
    <p:sldId id="329" r:id="rId4"/>
    <p:sldId id="332" r:id="rId5"/>
    <p:sldId id="331" r:id="rId6"/>
    <p:sldId id="356" r:id="rId7"/>
    <p:sldId id="606" r:id="rId8"/>
    <p:sldId id="607" r:id="rId9"/>
    <p:sldId id="608" r:id="rId10"/>
    <p:sldId id="619" r:id="rId11"/>
    <p:sldId id="609" r:id="rId12"/>
    <p:sldId id="611" r:id="rId13"/>
    <p:sldId id="620" r:id="rId14"/>
    <p:sldId id="612" r:id="rId15"/>
    <p:sldId id="613" r:id="rId16"/>
    <p:sldId id="614" r:id="rId17"/>
    <p:sldId id="615" r:id="rId18"/>
    <p:sldId id="616" r:id="rId19"/>
    <p:sldId id="617" r:id="rId20"/>
    <p:sldId id="618" r:id="rId21"/>
    <p:sldId id="621" r:id="rId22"/>
    <p:sldId id="622" r:id="rId23"/>
    <p:sldId id="623" r:id="rId24"/>
    <p:sldId id="624" r:id="rId25"/>
    <p:sldId id="625" r:id="rId26"/>
    <p:sldId id="626" r:id="rId27"/>
    <p:sldId id="627" r:id="rId28"/>
    <p:sldId id="628" r:id="rId29"/>
    <p:sldId id="629" r:id="rId30"/>
    <p:sldId id="630" r:id="rId31"/>
    <p:sldId id="631" r:id="rId32"/>
    <p:sldId id="632" r:id="rId33"/>
    <p:sldId id="633" r:id="rId34"/>
    <p:sldId id="634" r:id="rId35"/>
    <p:sldId id="635" r:id="rId36"/>
    <p:sldId id="638" r:id="rId37"/>
    <p:sldId id="639" r:id="rId38"/>
    <p:sldId id="640" r:id="rId39"/>
    <p:sldId id="641" r:id="rId40"/>
    <p:sldId id="642" r:id="rId41"/>
    <p:sldId id="643" r:id="rId42"/>
    <p:sldId id="644" r:id="rId43"/>
    <p:sldId id="636" r:id="rId44"/>
    <p:sldId id="637" r:id="rId45"/>
    <p:sldId id="645" r:id="rId46"/>
    <p:sldId id="655" r:id="rId47"/>
  </p:sldIdLst>
  <p:sldSz cx="12192000" cy="6858000"/>
  <p:notesSz cx="6858000" cy="9144000"/>
  <p:custDataLst>
    <p:tags r:id="rId53"/>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5" userDrawn="1">
          <p15:clr>
            <a:srgbClr val="A4A3A4"/>
          </p15:clr>
        </p15:guide>
        <p15:guide id="2" pos="38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D68A"/>
    <a:srgbClr val="B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p:scale>
          <a:sx n="50" d="100"/>
          <a:sy n="50" d="100"/>
        </p:scale>
        <p:origin x="632" y="92"/>
      </p:cViewPr>
      <p:guideLst>
        <p:guide orient="horz" pos="2205"/>
        <p:guide pos="38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tags" Target="tags/tag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notesMaster" Target="notesMasters/notes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D2A48B96-639E-45A3-A0BA-2464DFDB1FAA}" type="datetimeFigureOut">
              <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noChangeArrowheads="1"/>
          </p:cNvSpPr>
          <p:nvPr>
            <p:ph type="body" sz="quarter" idx="4294967295"/>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098" name="图片 6"/>
          <p:cNvPicPr>
            <a:picLocks noChangeAspect="1"/>
          </p:cNvPicPr>
          <p:nvPr userDrawn="1"/>
        </p:nvPicPr>
        <p:blipFill>
          <a:blip r:embed="rId2"/>
          <a:stretch>
            <a:fillRect/>
          </a:stretch>
        </p:blipFill>
        <p:spPr>
          <a:xfrm>
            <a:off x="-1587" y="0"/>
            <a:ext cx="12192000" cy="6858000"/>
          </a:xfrm>
          <a:prstGeom prst="rect">
            <a:avLst/>
          </a:prstGeom>
          <a:noFill/>
          <a:ln w="9525">
            <a:noFill/>
          </a:ln>
        </p:spPr>
      </p:pic>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jpeg"/><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1027" name="Text Placeholder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pic>
        <p:nvPicPr>
          <p:cNvPr id="2050" name="图片 6"/>
          <p:cNvPicPr>
            <a:picLocks noChangeAspect="1"/>
          </p:cNvPicPr>
          <p:nvPr userDrawn="1"/>
        </p:nvPicPr>
        <p:blipFill>
          <a:blip r:embed="rId2"/>
          <a:srcRect l="48514" t="47011" b="-2"/>
          <a:stretch>
            <a:fillRect/>
          </a:stretch>
        </p:blipFill>
        <p:spPr>
          <a:xfrm>
            <a:off x="-26987"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Lst>
  <p:transition spd="slow" advTm="3000">
    <p:random/>
  </p:transition>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7.png"/><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4.png"/><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9.png"/><Relationship Id="rId1" Type="http://schemas.openxmlformats.org/officeDocument/2006/relationships/image" Target="../media/image2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5.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8.png"/><Relationship Id="rId1" Type="http://schemas.openxmlformats.org/officeDocument/2006/relationships/image" Target="../media/image37.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9.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1.png"/><Relationship Id="rId1" Type="http://schemas.openxmlformats.org/officeDocument/2006/relationships/image" Target="../media/image4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jpeg"/><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2"/>
          <p:cNvGrpSpPr/>
          <p:nvPr/>
        </p:nvGrpSpPr>
        <p:grpSpPr>
          <a:xfrm>
            <a:off x="4097338" y="4797425"/>
            <a:ext cx="3798887" cy="887413"/>
            <a:chOff x="4996875" y="3675432"/>
            <a:chExt cx="2198252" cy="459640"/>
          </a:xfrm>
        </p:grpSpPr>
        <p:sp>
          <p:nvSpPr>
            <p:cNvPr id="4" name="矩形: 圆角 34"/>
            <p:cNvSpPr/>
            <p:nvPr/>
          </p:nvSpPr>
          <p:spPr>
            <a:xfrm>
              <a:off x="5242560" y="3675432"/>
              <a:ext cx="1706882" cy="459640"/>
            </a:xfrm>
            <a:prstGeom prst="roundRect">
              <a:avLst>
                <a:gd name="adj" fmla="val 50000"/>
              </a:avLst>
            </a:prstGeom>
            <a:gradFill flip="none" rotWithShape="1">
              <a:gsLst>
                <a:gs pos="0">
                  <a:srgbClr val="33FFFC"/>
                </a:gs>
                <a:gs pos="70000">
                  <a:srgbClr val="33FFFC">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思源宋体 CN" pitchFamily="18" charset="-122"/>
                <a:ea typeface="思源宋体 CN" pitchFamily="18" charset="-122"/>
                <a:cs typeface="+mn-cs"/>
                <a:sym typeface="思源宋体 CN" pitchFamily="18" charset="-122"/>
              </a:endParaRPr>
            </a:p>
          </p:txBody>
        </p:sp>
        <p:sp>
          <p:nvSpPr>
            <p:cNvPr id="7176" name="文本框 4"/>
            <p:cNvSpPr txBox="1"/>
            <p:nvPr/>
          </p:nvSpPr>
          <p:spPr>
            <a:xfrm>
              <a:off x="4996875" y="3675432"/>
              <a:ext cx="2198252" cy="270357"/>
            </a:xfrm>
            <a:prstGeom prst="rect">
              <a:avLst/>
            </a:prstGeom>
            <a:noFill/>
            <a:ln w="9525">
              <a:noFill/>
            </a:ln>
          </p:spPr>
          <p:txBody>
            <a:bodyPr>
              <a:spAutoFit/>
            </a:bodyPr>
            <a:p>
              <a:pPr algn="ctr" eaLnBrk="1" hangingPunct="1">
                <a:buNone/>
              </a:pPr>
              <a:r>
                <a:rPr lang="zh-CN" altLang="en-US" sz="2800" b="1" dirty="0">
                  <a:solidFill>
                    <a:schemeClr val="bg1"/>
                  </a:solidFill>
                  <a:latin typeface="微软雅黑" panose="020B0503020204020204" pitchFamily="34" charset="-122"/>
                  <a:ea typeface="微软雅黑" panose="020B0503020204020204" pitchFamily="34" charset="-122"/>
                  <a:sym typeface="思源宋体 CN" pitchFamily="18" charset="-122"/>
                </a:rPr>
                <a:t>主讲人：</a:t>
              </a:r>
              <a:endParaRPr lang="zh-CN" altLang="en-US" sz="2800" b="1" dirty="0">
                <a:solidFill>
                  <a:schemeClr val="bg1"/>
                </a:solidFill>
                <a:latin typeface="微软雅黑" panose="020B0503020204020204" pitchFamily="34" charset="-122"/>
                <a:ea typeface="微软雅黑" panose="020B0503020204020204" pitchFamily="34" charset="-122"/>
                <a:sym typeface="思源宋体 CN" pitchFamily="18" charset="-122"/>
              </a:endParaRPr>
            </a:p>
          </p:txBody>
        </p:sp>
      </p:grpSp>
      <p:sp>
        <p:nvSpPr>
          <p:cNvPr id="7" name="文本框 6"/>
          <p:cNvSpPr txBox="1"/>
          <p:nvPr/>
        </p:nvSpPr>
        <p:spPr>
          <a:xfrm>
            <a:off x="-336375" y="1772816"/>
            <a:ext cx="12864751" cy="1198880"/>
          </a:xfrm>
          <a:prstGeom prst="rect">
            <a:avLst/>
          </a:prstGeom>
          <a:noFill/>
        </p:spPr>
        <p:txBody>
          <a:bodyPr wrap="square" rtlCol="0">
            <a:spAutoFit/>
          </a:bodyPr>
          <a:lstStyle/>
          <a:p>
            <a:pPr marR="0" algn="ctr" defTabSz="914400" eaLnBrk="1" hangingPunct="1">
              <a:buClrTx/>
              <a:buSzTx/>
              <a:buFontTx/>
              <a:buNone/>
              <a:defRPr/>
            </a:pPr>
            <a:r>
              <a:rPr kumimoji="0" lang="en-US" altLang="zh-CN"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rPr>
              <a:t>BI</a:t>
            </a:r>
            <a:r>
              <a:rPr kumimoji="0" lang="en-US" altLang="zh-CN" sz="7200" b="1" kern="1200" cap="none" spc="0" normalizeH="0" baseline="0" noProof="0" dirty="0">
                <a:solidFill>
                  <a:srgbClr val="F1D68A"/>
                </a:solidFill>
                <a:latin typeface="微软雅黑" panose="020B0503020204020204" pitchFamily="34" charset="-122"/>
                <a:ea typeface="微软雅黑" panose="020B0503020204020204" pitchFamily="34" charset="-122"/>
                <a:cs typeface="+mn-cs"/>
                <a:sym typeface="思源宋体 CN" pitchFamily="18" charset="-122"/>
              </a:rPr>
              <a:t>M</a:t>
            </a:r>
            <a:r>
              <a:rPr kumimoji="0" lang="zh-CN" altLang="en-US"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rPr>
              <a:t>技术应用基础教程</a:t>
            </a:r>
            <a:endParaRPr kumimoji="0" lang="zh-CN" altLang="en-US"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endParaRPr>
          </a:p>
        </p:txBody>
      </p:sp>
      <p:sp>
        <p:nvSpPr>
          <p:cNvPr id="8" name="文本框 7"/>
          <p:cNvSpPr txBox="1"/>
          <p:nvPr/>
        </p:nvSpPr>
        <p:spPr>
          <a:xfrm>
            <a:off x="1091859" y="3248689"/>
            <a:ext cx="10008282" cy="706755"/>
          </a:xfrm>
          <a:prstGeom prst="rect">
            <a:avLst/>
          </a:prstGeom>
          <a:gradFill flip="none" rotWithShape="1">
            <a:gsLst>
              <a:gs pos="0">
                <a:srgbClr val="2A69DD">
                  <a:alpha val="0"/>
                </a:srgbClr>
              </a:gs>
              <a:gs pos="100000">
                <a:srgbClr val="95B4EE">
                  <a:alpha val="0"/>
                </a:srgbClr>
              </a:gs>
              <a:gs pos="57000">
                <a:schemeClr val="bg1"/>
              </a:gs>
            </a:gsLst>
            <a:lin ang="0" scaled="1"/>
            <a:tileRect/>
          </a:gradFill>
        </p:spPr>
        <p:txBody>
          <a:bodyPr wrap="square" rtlCol="0">
            <a:spAutoFit/>
          </a:bodyPr>
          <a:lstStyle>
            <a:defPPr>
              <a:defRPr lang="zh-CN"/>
            </a:defPPr>
            <a:lvl1pPr algn="ctr">
              <a:defRPr sz="8800">
                <a:ln w="25400">
                  <a:gradFill>
                    <a:gsLst>
                      <a:gs pos="0">
                        <a:schemeClr val="accent1">
                          <a:lumMod val="5000"/>
                          <a:lumOff val="95000"/>
                        </a:schemeClr>
                      </a:gs>
                      <a:gs pos="100000">
                        <a:srgbClr val="00B0F0"/>
                      </a:gs>
                    </a:gsLst>
                    <a:lin ang="5400000" scaled="1"/>
                  </a:gradFill>
                </a:ln>
                <a:gradFill>
                  <a:gsLst>
                    <a:gs pos="88000">
                      <a:srgbClr val="003B68"/>
                    </a:gs>
                    <a:gs pos="27000">
                      <a:srgbClr val="00B0F0"/>
                    </a:gs>
                  </a:gsLst>
                  <a:lin ang="5400000" scaled="1"/>
                </a:gradFill>
                <a:effectLst>
                  <a:outerShdw blurRad="38100" dist="25400" dir="5400000" algn="t" rotWithShape="0">
                    <a:prstClr val="black">
                      <a:alpha val="50000"/>
                    </a:prstClr>
                  </a:outerShdw>
                </a:effectLst>
                <a:latin typeface="方正正大黑_GBK" panose="02000000000000000000" pitchFamily="2" charset="-122"/>
                <a:ea typeface="方正正大黑_GBK" panose="02000000000000000000" pitchFamily="2" charset="-122"/>
              </a:defRPr>
            </a:lvl1pPr>
            <a:lvl2pPr>
              <a:defRPr/>
            </a:lvl2pPr>
            <a:lvl3pPr>
              <a:defRPr/>
            </a:lvl3pPr>
            <a:lvl4pPr>
              <a:defRPr/>
            </a:lvl4pPr>
            <a:lvl5pPr>
              <a:defRPr/>
            </a:lvl5pPr>
            <a:lvl6pPr>
              <a:defRPr/>
            </a:lvl6pPr>
            <a:lvl7pPr>
              <a:defRPr/>
            </a:lvl7pPr>
            <a:lvl8pPr>
              <a:defRPr/>
            </a:lvl8pPr>
            <a:lvl9pPr>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模块</a:t>
            </a:r>
            <a:r>
              <a:rPr kumimoji="0" lang="en-US" alt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7</a:t>
            </a:r>
            <a:r>
              <a:rPr kumimoji="0" lang="en-US" alt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 </a:t>
            </a:r>
            <a:r>
              <a:rPr kumimoji="0" 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楼梯</a:t>
            </a:r>
            <a:r>
              <a:rPr kumimoji="0" lang="zh-CN" altLang="en-US"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的创建</a:t>
            </a:r>
            <a:endParaRPr kumimoji="0" lang="zh-CN" altLang="en-US"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7.1 </a:t>
            </a:r>
            <a:r>
              <a:rPr lang="zh-CN" altLang="en-US" sz="3600" b="1" dirty="0">
                <a:solidFill>
                  <a:srgbClr val="BCFFFF"/>
                </a:solidFill>
                <a:latin typeface="Arial" panose="020B0604020202020204" pitchFamily="34" charset="0"/>
                <a:ea typeface="微软雅黑" panose="020B0503020204020204" pitchFamily="34" charset="-122"/>
              </a:rPr>
              <a:t>楼梯的组成与形式</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452310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楼梯按照空间可划分为室内楼梯和室外楼梯。室内楼梯是指主要应用于各种住宅内部，因追求室内美观舒适，室内楼梯多以实木楼梯，钢木楼梯，钢与玻璃，钢筋混凝土等或多种混合材质为主，室外楼梯因为考虑到风吹雨晒等自然因素，一般多用钢筋混凝土楼梯及各种石材楼梯等。</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楼梯可按材料分为钢筋混凝土楼梯、钢楼梯、木楼梯等。钢筋混凝土楼梯在结构刚度、耐火、造价、施工以及造型等方面都有较多的优点，应用最为普遍。钢楼梯多用于厂房和仓库等，在公共建筑中，多用作消防疏散楼梯。木楼梯多应用于室内，表面一般需要做防腐防火涂料处理。</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3046095"/>
          </a:xfrm>
          <a:prstGeom prst="rect">
            <a:avLst/>
          </a:prstGeom>
          <a:noFill/>
          <a:ln w="9525">
            <a:noFill/>
          </a:ln>
        </p:spPr>
        <p:txBody>
          <a:bodyPr>
            <a:spAutoFit/>
          </a:bodyPr>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7.1 </a:t>
            </a:r>
            <a:r>
              <a:rPr lang="zh-CN" sz="3200" b="1" dirty="0">
                <a:solidFill>
                  <a:schemeClr val="bg1"/>
                </a:solidFill>
                <a:latin typeface="微软雅黑" panose="020B0503020204020204" pitchFamily="34" charset="-122"/>
                <a:ea typeface="微软雅黑" panose="020B0503020204020204" pitchFamily="34" charset="-122"/>
              </a:rPr>
              <a:t>楼梯的形式与组成</a:t>
            </a:r>
            <a:endParaRPr 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7.2 </a:t>
            </a:r>
            <a:r>
              <a:rPr lang="zh-CN" altLang="en-US" sz="3200" b="1" dirty="0">
                <a:solidFill>
                  <a:srgbClr val="FFFF00"/>
                </a:solidFill>
                <a:latin typeface="微软雅黑" panose="020B0503020204020204" pitchFamily="34" charset="-122"/>
                <a:ea typeface="微软雅黑" panose="020B0503020204020204" pitchFamily="34" charset="-122"/>
              </a:rPr>
              <a:t>楼梯的创建</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87439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7</a:t>
            </a:r>
            <a:r>
              <a:rPr lang="en-US" altLang="zh-CN" sz="3600" b="1" dirty="0">
                <a:solidFill>
                  <a:srgbClr val="BCFFFF"/>
                </a:solidFill>
                <a:latin typeface="Arial" panose="020B0604020202020204" pitchFamily="34" charset="0"/>
                <a:ea typeface="微软雅黑" panose="020B0503020204020204" pitchFamily="34" charset="-122"/>
              </a:rPr>
              <a:t>-</a:t>
            </a:r>
            <a:r>
              <a:rPr lang="zh-CN" sz="3600" b="1" dirty="0">
                <a:solidFill>
                  <a:srgbClr val="BCFFFF"/>
                </a:solidFill>
                <a:latin typeface="Arial" panose="020B0604020202020204" pitchFamily="34" charset="0"/>
                <a:ea typeface="微软雅黑" panose="020B0503020204020204" pitchFamily="34" charset="-122"/>
              </a:rPr>
              <a:t>楼梯</a:t>
            </a:r>
            <a:r>
              <a:rPr lang="zh-CN" sz="3600" b="1" dirty="0">
                <a:solidFill>
                  <a:srgbClr val="BCFFFF"/>
                </a:solidFill>
                <a:latin typeface="Arial" panose="020B0604020202020204" pitchFamily="34" charset="0"/>
                <a:ea typeface="微软雅黑" panose="020B0503020204020204" pitchFamily="34" charset="-122"/>
              </a:rPr>
              <a:t>的创建</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7.2 </a:t>
            </a:r>
            <a:r>
              <a:rPr lang="zh-CN" altLang="en-US" sz="3600" b="1" dirty="0">
                <a:solidFill>
                  <a:srgbClr val="BCFFFF"/>
                </a:solidFill>
                <a:latin typeface="Arial" panose="020B0604020202020204" pitchFamily="34" charset="0"/>
                <a:ea typeface="微软雅黑" panose="020B0503020204020204" pitchFamily="34" charset="-122"/>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396938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7.2.1  楼梯的创建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打开一个Revit项目文件，切换至“建筑”主选项卡，单击“楼梯坡道”子选项卡中的“楼梯”按钮，自动激活“修改|创建楼梯”选项卡，如图7-3所示。创建梯段一般有两种方法，一种是按构件创建，可以绘制比较规整的直梯、转梯、弧梯、L形转角梯、U形转角梯等，另一种是按草图创建，按草图创建的楼梯比按构件绘制的楼梯更加灵活，可以根据需要绘制各种异形楼梯。</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341503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首先介结第一种按构建绘制楼梯的方法。单击“构件”面板中的“梯段”按钮，即可开始绘制楼梯。</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在楼梯选项栏中进行参数设置。如下图7-4所示。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70" name="图片 470" descr="2022-08-06 15 35 35"/>
          <p:cNvPicPr>
            <a:picLocks noChangeAspect="1"/>
          </p:cNvPicPr>
          <p:nvPr/>
        </p:nvPicPr>
        <p:blipFill>
          <a:blip r:embed="rId1"/>
          <a:stretch>
            <a:fillRect/>
          </a:stretch>
        </p:blipFill>
        <p:spPr>
          <a:xfrm>
            <a:off x="2486660" y="2646363"/>
            <a:ext cx="5271770" cy="845185"/>
          </a:xfrm>
          <a:prstGeom prst="rect">
            <a:avLst/>
          </a:prstGeom>
        </p:spPr>
      </p:pic>
      <p:pic>
        <p:nvPicPr>
          <p:cNvPr id="471" name="图片 471" descr="2022-08-06 15 37 51"/>
          <p:cNvPicPr>
            <a:picLocks noChangeAspect="1"/>
          </p:cNvPicPr>
          <p:nvPr/>
        </p:nvPicPr>
        <p:blipFill>
          <a:blip r:embed="rId2"/>
          <a:stretch>
            <a:fillRect/>
          </a:stretch>
        </p:blipFill>
        <p:spPr>
          <a:xfrm>
            <a:off x="3460115" y="4369118"/>
            <a:ext cx="4044950" cy="222885"/>
          </a:xfrm>
          <a:prstGeom prst="rect">
            <a:avLst/>
          </a:prstGeom>
        </p:spPr>
      </p:pic>
    </p:spTree>
  </p:cSld>
  <p:clrMapOvr>
    <a:masterClrMapping/>
  </p:clrMapOvr>
  <p:transition spd="slow" advTm="300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396938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定位线：系统提供了“梯边梁外侧：左”、“梯段：左”、“梯段：中心”、“梯段：右”、“梯边梁外侧：右”五种设置选择方式。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偏移：通常情况下，“偏移量”选项的值为“0.0”。“偏移量”选项用来控制楼段位置与绘制时纵向参照线之间偏移范围，偏移量可以是正数，也可以是负数。</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实际梯段宽度：实际梯段宽度一般不包括梯边梁宽。系统默认设置两边梯边梁各50mm宽。</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自动平台：勾选”自动平台“在绘制梯段时将自动生成平台连接梯段。</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在“属性”选项板中可选择“楼梯类型”，设置“约束条件”和“尺寸标注”等楼梯参数，如图7-5所示。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72" name="图片 472" descr="2022-08-06 17 19 08"/>
          <p:cNvPicPr>
            <a:picLocks noChangeAspect="1"/>
          </p:cNvPicPr>
          <p:nvPr/>
        </p:nvPicPr>
        <p:blipFill>
          <a:blip r:embed="rId1"/>
          <a:stretch>
            <a:fillRect/>
          </a:stretch>
        </p:blipFill>
        <p:spPr>
          <a:xfrm>
            <a:off x="4419283" y="2857183"/>
            <a:ext cx="1698625" cy="3597275"/>
          </a:xfrm>
          <a:prstGeom prst="rect">
            <a:avLst/>
          </a:prstGeom>
        </p:spPr>
      </p:pic>
    </p:spTree>
  </p:cSld>
  <p:clrMapOvr>
    <a:masterClrMapping/>
  </p:clrMapOvr>
  <p:transition spd="slow" advTm="3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根据需要可以在“属性”选项板类型选择器选择合适的楼梯类型。单击类型选择器下拉列表小黑三角，系统提供了现场浇注楼梯、组合楼梯、预浇注楼梯三类。如图7-6所示。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73" name="图片 473" descr="2022-08-06 17 09 12"/>
          <p:cNvPicPr>
            <a:picLocks noChangeAspect="1"/>
          </p:cNvPicPr>
          <p:nvPr/>
        </p:nvPicPr>
        <p:blipFill>
          <a:blip r:embed="rId1"/>
          <a:stretch>
            <a:fillRect/>
          </a:stretch>
        </p:blipFill>
        <p:spPr>
          <a:xfrm>
            <a:off x="4538028" y="3299460"/>
            <a:ext cx="1538605" cy="2322830"/>
          </a:xfrm>
          <a:prstGeom prst="rect">
            <a:avLst/>
          </a:prstGeom>
        </p:spPr>
      </p:pic>
    </p:spTree>
  </p:cSld>
  <p:clrMapOvr>
    <a:masterClrMapping/>
  </p:clrMapOvr>
  <p:transition spd="slow" advTm="3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根据设置的“限制条件”可确定楼梯的高度。以长江楼双跑楼梯为例，F2与F3之间的高度为4.2m。“尺寸标注”可确定楼梯的宽度、所需踢面数及实际踏板深度，通过设定的参数，软件可自动计算出实际的踏步数和踢面高度。</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单击“属性”选项板中的“编辑类型”按钮，在弹出的“类型属性”对话框中设置楼梯的“踏板”“踢面”和“梯边梁”等参数及材质外观，如图7-7所示。在进行类型参数设置前应进行复制命名。</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74" name="图片 474" descr="2022-08-06 17 22 19"/>
          <p:cNvPicPr>
            <a:picLocks noChangeAspect="1"/>
          </p:cNvPicPr>
          <p:nvPr/>
        </p:nvPicPr>
        <p:blipFill>
          <a:blip r:embed="rId1"/>
          <a:stretch>
            <a:fillRect/>
          </a:stretch>
        </p:blipFill>
        <p:spPr>
          <a:xfrm>
            <a:off x="2849245" y="3075940"/>
            <a:ext cx="5266690" cy="3266440"/>
          </a:xfrm>
          <a:prstGeom prst="rect">
            <a:avLst/>
          </a:prstGeom>
        </p:spPr>
      </p:pic>
    </p:spTree>
  </p:cSld>
  <p:clrMapOvr>
    <a:masterClrMapping/>
  </p:clrMapOvr>
  <p:transition spd="slow" advTm="3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完成楼梯的参数设置后，可直接在平面视图中进行绘制。单击“梯段”按钮，捕捉平面上的一点作为楼梯起点，向上拖动鼠标，在梯段草图的下方会提示“创建了12个踢面，剩余12个”，如图7-9所示。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76" name="图片 476" descr="2022-08-06 17 33 35"/>
          <p:cNvPicPr>
            <a:picLocks noChangeAspect="1"/>
          </p:cNvPicPr>
          <p:nvPr/>
        </p:nvPicPr>
        <p:blipFill>
          <a:blip r:embed="rId1"/>
          <a:srcRect l="4853" t="10452" r="1588" b="8192"/>
          <a:stretch>
            <a:fillRect/>
          </a:stretch>
        </p:blipFill>
        <p:spPr>
          <a:xfrm>
            <a:off x="3312795" y="3009900"/>
            <a:ext cx="3693795" cy="3359785"/>
          </a:xfrm>
          <a:prstGeom prst="rect">
            <a:avLst/>
          </a:prstGeom>
        </p:spPr>
      </p:pic>
    </p:spTree>
  </p:cSld>
  <p:clrMapOvr>
    <a:masterClrMapping/>
  </p:clrMapOvr>
  <p:transition spd="slow" advTm="3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7</a:t>
            </a:r>
            <a:r>
              <a:rPr lang="en-US" altLang="zh-CN" sz="3600" b="1" dirty="0">
                <a:solidFill>
                  <a:srgbClr val="BCFFFF"/>
                </a:solidFill>
                <a:latin typeface="Arial" panose="020B0604020202020204" pitchFamily="34" charset="0"/>
                <a:ea typeface="微软雅黑" panose="020B0503020204020204" pitchFamily="34" charset="-122"/>
              </a:rPr>
              <a:t> </a:t>
            </a:r>
            <a:r>
              <a:rPr lang="zh-CN" altLang="en-US" sz="3600" b="1" dirty="0">
                <a:solidFill>
                  <a:srgbClr val="BCFFFF"/>
                </a:solidFill>
                <a:latin typeface="Arial" panose="020B0604020202020204" pitchFamily="34" charset="0"/>
                <a:ea typeface="微软雅黑" panose="020B0503020204020204" pitchFamily="34" charset="-122"/>
              </a:rPr>
              <a:t> 楼梯的创建</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20" name="文本框 19"/>
          <p:cNvSpPr txBox="1"/>
          <p:nvPr/>
        </p:nvSpPr>
        <p:spPr>
          <a:xfrm>
            <a:off x="5048250" y="990600"/>
            <a:ext cx="2095500" cy="825500"/>
          </a:xfrm>
          <a:prstGeom prst="rect">
            <a:avLst/>
          </a:prstGeom>
          <a:noFill/>
          <a:ln w="9525">
            <a:noFill/>
          </a:ln>
        </p:spPr>
        <p:txBody>
          <a:bodyPr>
            <a:spAutoFit/>
          </a:bodyPr>
          <a:p>
            <a:pPr algn="dist" eaLnBrk="1" hangingPunct="1">
              <a:lnSpc>
                <a:spcPct val="150000"/>
              </a:lnSpc>
            </a:pPr>
            <a:r>
              <a:rPr lang="zh-CN" altLang="en-US" sz="3600" b="1" dirty="0">
                <a:solidFill>
                  <a:srgbClr val="F1D68A"/>
                </a:solidFill>
                <a:latin typeface="微软雅黑" panose="020B0503020204020204" pitchFamily="34" charset="-122"/>
                <a:ea typeface="微软雅黑" panose="020B0503020204020204" pitchFamily="34" charset="-122"/>
              </a:rPr>
              <a:t>学习目标</a:t>
            </a:r>
            <a:endParaRPr lang="en-US" altLang="zh-CN" sz="3600" b="1" dirty="0">
              <a:solidFill>
                <a:srgbClr val="F1D68A"/>
              </a:solidFill>
              <a:latin typeface="微软雅黑" panose="020B0503020204020204" pitchFamily="34" charset="-122"/>
              <a:ea typeface="微软雅黑" panose="020B0503020204020204" pitchFamily="34" charset="-122"/>
            </a:endParaRPr>
          </a:p>
        </p:txBody>
      </p:sp>
      <p:sp>
        <p:nvSpPr>
          <p:cNvPr id="9224" name="文本框 19"/>
          <p:cNvSpPr txBox="1"/>
          <p:nvPr/>
        </p:nvSpPr>
        <p:spPr>
          <a:xfrm>
            <a:off x="930275" y="1901190"/>
            <a:ext cx="11012805" cy="3969385"/>
          </a:xfrm>
          <a:prstGeom prst="rect">
            <a:avLst/>
          </a:prstGeom>
          <a:noFill/>
          <a:ln w="9525">
            <a:noFill/>
          </a:ln>
        </p:spPr>
        <p:txBody>
          <a:bodyPr wrap="square">
            <a:spAutoFit/>
          </a:bodyPr>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（1）了解楼梯的基本知识</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（2）掌握一般楼梯的创建。</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（3）掌握按草图对楼梯进行编辑</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（4）掌屋楼梯栏杆扶手的创建与编辑</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（5）能够自行完成楼梯的创建和栏杆扶手的编辑。</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（6）具备着眼于细节的耐心、执着精神，弘扬爱岗敬业的良好素质。</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接着光标在第一个梯段完成的位置向左移动，显示临时标注，捕捉第二个梯段的起点位置然后绘制完成第二个梯段。如图7-10所示。这里考虑到梯段净宽1200mm，梯井宽200mm，定位线为梯段中心，那么向左捕捉距离应定为800mm即可。</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77" name="图片 477" descr="2022-08-06 17 36 10"/>
          <p:cNvPicPr>
            <a:picLocks noChangeAspect="1"/>
          </p:cNvPicPr>
          <p:nvPr/>
        </p:nvPicPr>
        <p:blipFill>
          <a:blip r:embed="rId1"/>
          <a:stretch>
            <a:fillRect/>
          </a:stretch>
        </p:blipFill>
        <p:spPr>
          <a:xfrm>
            <a:off x="4344035" y="3473768"/>
            <a:ext cx="2393950" cy="2753995"/>
          </a:xfrm>
          <a:prstGeom prst="rect">
            <a:avLst/>
          </a:prstGeom>
        </p:spPr>
      </p:pic>
    </p:spTree>
  </p:cSld>
  <p:clrMapOvr>
    <a:masterClrMapping/>
  </p:clrMapOvr>
  <p:transition spd="slow" advTm="300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完成草图后单击“完成编辑模式”按钮，楼梯平台及栏杆扶手自动生成。切换到三维视图。如图7-11所示。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78" name="图片 478" descr="2022-08-06 17 47 59"/>
          <p:cNvPicPr>
            <a:picLocks noChangeAspect="1"/>
          </p:cNvPicPr>
          <p:nvPr/>
        </p:nvPicPr>
        <p:blipFill>
          <a:blip r:embed="rId1"/>
          <a:srcRect t="3155" b="2965"/>
          <a:stretch>
            <a:fillRect/>
          </a:stretch>
        </p:blipFill>
        <p:spPr>
          <a:xfrm>
            <a:off x="3540760" y="3107055"/>
            <a:ext cx="2616835" cy="2779395"/>
          </a:xfrm>
          <a:prstGeom prst="rect">
            <a:avLst/>
          </a:prstGeom>
        </p:spPr>
      </p:pic>
    </p:spTree>
  </p:cSld>
  <p:clrMapOvr>
    <a:masterClrMapping/>
  </p:clrMapOvr>
  <p:transition spd="slow" advTm="3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楼梯扶手除了可以自动生成外，还可以单独绘制。切换至“建筑”主选项卡，单击“楼梯坡道”子选项卡中的“栏杆扶手”按钮，在弹出的下拉列表中有“绘制路径”和“放置在主体上”两个命令。如图7-12所示。其中，“绘制路径”是指通过绘制栏杆扶手走向来创建栏杆扶手。“放置在主体上”命令主要用于将栏杆扶手放置在楼梯或坡道上。</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79" name="图片 479" descr="2022-08-06 19 50 36"/>
          <p:cNvPicPr>
            <a:picLocks noChangeAspect="1"/>
          </p:cNvPicPr>
          <p:nvPr/>
        </p:nvPicPr>
        <p:blipFill>
          <a:blip r:embed="rId1"/>
          <a:stretch>
            <a:fillRect/>
          </a:stretch>
        </p:blipFill>
        <p:spPr>
          <a:xfrm>
            <a:off x="3535680" y="4646295"/>
            <a:ext cx="4613910" cy="1285240"/>
          </a:xfrm>
          <a:prstGeom prst="rect">
            <a:avLst/>
          </a:prstGeom>
        </p:spPr>
      </p:pic>
    </p:spTree>
  </p:cSld>
  <p:clrMapOvr>
    <a:masterClrMapping/>
  </p:clrMapOvr>
  <p:transition spd="slow" advTm="300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某6000宽台阶增加中间扶手为例，切换到平面图上，启动“绘制路径”命令，激活”修改|创建栏杆扶手路径”选项卡，单击直线命令，在楼梯中间绘制栏杆扶手路径。如图7-13所示。完成后单击“完成编辑模式”按钮。切换到三维视图，如图7-14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80" name="图片 480" descr="2022-08-06 19 56 35"/>
          <p:cNvPicPr>
            <a:picLocks noChangeAspect="1"/>
          </p:cNvPicPr>
          <p:nvPr/>
        </p:nvPicPr>
        <p:blipFill>
          <a:blip r:embed="rId1"/>
          <a:stretch>
            <a:fillRect/>
          </a:stretch>
        </p:blipFill>
        <p:spPr>
          <a:xfrm>
            <a:off x="4195445" y="3844608"/>
            <a:ext cx="2496820" cy="1914525"/>
          </a:xfrm>
          <a:prstGeom prst="rect">
            <a:avLst/>
          </a:prstGeom>
        </p:spPr>
      </p:pic>
      <p:pic>
        <p:nvPicPr>
          <p:cNvPr id="481" name="图片 481" descr="2022-08-06 19 59 49"/>
          <p:cNvPicPr>
            <a:picLocks noChangeAspect="1"/>
          </p:cNvPicPr>
          <p:nvPr/>
        </p:nvPicPr>
        <p:blipFill>
          <a:blip r:embed="rId2"/>
          <a:stretch>
            <a:fillRect/>
          </a:stretch>
        </p:blipFill>
        <p:spPr>
          <a:xfrm>
            <a:off x="7479665" y="3878898"/>
            <a:ext cx="2277110" cy="1880235"/>
          </a:xfrm>
          <a:prstGeom prst="rect">
            <a:avLst/>
          </a:prstGeom>
        </p:spPr>
      </p:pic>
    </p:spTree>
  </p:cSld>
  <p:clrMapOvr>
    <a:masterClrMapping/>
  </p:clrMapOvr>
  <p:transition spd="slow" advTm="3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在三维视图单击选中绘制完成的中间栏杆扶手，激活“修改|栏杆扶手”选项卡，在“工具”面板中单击“拾取新主体”按钮，再选择楼梯梯段，即可使扶手落在梯段上。如图7-15所示。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82" name="图片 482" descr="2022-08-06 20 05 25"/>
          <p:cNvPicPr>
            <a:picLocks noChangeAspect="1"/>
          </p:cNvPicPr>
          <p:nvPr/>
        </p:nvPicPr>
        <p:blipFill>
          <a:blip r:embed="rId1"/>
          <a:stretch>
            <a:fillRect/>
          </a:stretch>
        </p:blipFill>
        <p:spPr>
          <a:xfrm>
            <a:off x="4048443" y="3641408"/>
            <a:ext cx="2148205" cy="1892935"/>
          </a:xfrm>
          <a:prstGeom prst="rect">
            <a:avLst/>
          </a:prstGeom>
        </p:spPr>
      </p:pic>
    </p:spTree>
  </p:cSld>
  <p:clrMapOvr>
    <a:masterClrMapping/>
  </p:clrMapOvr>
  <p:transition spd="slow" advTm="300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第二种创建楼梯的方法的按草图绘制。激活“修改|创建楼梯”选项卡后，单击“绘制”面板中的“创建草图”按钮，如图7-16所示。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83" name="图片 483" descr="2022-08-06 15 35 35(1)"/>
          <p:cNvPicPr>
            <a:picLocks noChangeAspect="1"/>
          </p:cNvPicPr>
          <p:nvPr/>
        </p:nvPicPr>
        <p:blipFill>
          <a:blip r:embed="rId1"/>
          <a:stretch>
            <a:fillRect/>
          </a:stretch>
        </p:blipFill>
        <p:spPr>
          <a:xfrm>
            <a:off x="2788285" y="3483293"/>
            <a:ext cx="5271770" cy="845185"/>
          </a:xfrm>
          <a:prstGeom prst="rect">
            <a:avLst/>
          </a:prstGeom>
        </p:spPr>
      </p:pic>
    </p:spTree>
  </p:cSld>
  <p:clrMapOvr>
    <a:masterClrMapping/>
  </p:clrMapOvr>
  <p:transition spd="slow" advTm="3000">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打开“修改|创建楼梯&gt;绘制梯段”选项卡（图7-17），单击“边界”或“踢面”按钮，可以用直线、弧线、拾取线等命令分别绘制楼梯边界和踢面形状。</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84" name="图片 484" descr="2022-08-07 11 40 58"/>
          <p:cNvPicPr>
            <a:picLocks noChangeAspect="1"/>
          </p:cNvPicPr>
          <p:nvPr/>
        </p:nvPicPr>
        <p:blipFill>
          <a:blip r:embed="rId1"/>
          <a:stretch>
            <a:fillRect/>
          </a:stretch>
        </p:blipFill>
        <p:spPr>
          <a:xfrm>
            <a:off x="3462020" y="2975928"/>
            <a:ext cx="5267960" cy="906145"/>
          </a:xfrm>
          <a:prstGeom prst="rect">
            <a:avLst/>
          </a:prstGeom>
        </p:spPr>
      </p:pic>
    </p:spTree>
  </p:cSld>
  <p:clrMapOvr>
    <a:masterClrMapping/>
  </p:clrMapOvr>
  <p:transition spd="slow" advTm="3000">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至平面视图，比如绘制一异形楼梯，如图所示。单击“边界”，启用“绘图”面板中的“直线”命令，绘制楼梯的边界，如图中绿色所示，然后单击“踢面”，启用“绘图”面板中的“直线”或“圆弧”命令，绘制楼梯踢面。如图7-18中黑色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85" name="图片 485" descr="2022-08-07 16 06 55"/>
          <p:cNvPicPr>
            <a:picLocks noChangeAspect="1"/>
          </p:cNvPicPr>
          <p:nvPr/>
        </p:nvPicPr>
        <p:blipFill>
          <a:blip r:embed="rId1"/>
          <a:stretch>
            <a:fillRect/>
          </a:stretch>
        </p:blipFill>
        <p:spPr>
          <a:xfrm>
            <a:off x="4700905" y="3698240"/>
            <a:ext cx="1407160" cy="2401570"/>
          </a:xfrm>
          <a:prstGeom prst="rect">
            <a:avLst/>
          </a:prstGeom>
        </p:spPr>
      </p:pic>
    </p:spTree>
  </p:cSld>
  <p:clrMapOvr>
    <a:masterClrMapping/>
  </p:clrMapOvr>
  <p:transition spd="slow" advTm="3000">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单击“楼梯路径”，启用“绘制”面板中的“直线”命令，绘制楼梯梯段走向，绘制完成后，单击“完成编辑模式”按钮。如图7-19所示。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86" name="图片 486" descr="2022-08-07 16 07 55"/>
          <p:cNvPicPr>
            <a:picLocks noChangeAspect="1"/>
          </p:cNvPicPr>
          <p:nvPr/>
        </p:nvPicPr>
        <p:blipFill>
          <a:blip r:embed="rId1"/>
          <a:stretch>
            <a:fillRect/>
          </a:stretch>
        </p:blipFill>
        <p:spPr>
          <a:xfrm>
            <a:off x="4605655" y="3343275"/>
            <a:ext cx="1461770" cy="2178050"/>
          </a:xfrm>
          <a:prstGeom prst="rect">
            <a:avLst/>
          </a:prstGeom>
        </p:spPr>
      </p:pic>
    </p:spTree>
  </p:cSld>
  <p:clrMapOvr>
    <a:masterClrMapping/>
  </p:clrMapOvr>
  <p:transition spd="slow" advTm="3000">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再次单击“完成编辑模式”按钮退出绘制。切换成到三维视图状态，如下图7-20所示。单击选中该楼梯，在“修改|楼梯”选项下选择“编辑楼梯”，在打开的“修改|创建楼梯”选项卡下点击“翻转”可以翻转楼梯的上下方向。如图7-21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87" name="图片 487" descr="2022-08-07 16 12 54"/>
          <p:cNvPicPr>
            <a:picLocks noChangeAspect="1"/>
          </p:cNvPicPr>
          <p:nvPr/>
        </p:nvPicPr>
        <p:blipFill>
          <a:blip r:embed="rId1"/>
          <a:stretch>
            <a:fillRect/>
          </a:stretch>
        </p:blipFill>
        <p:spPr>
          <a:xfrm>
            <a:off x="2601278" y="3843973"/>
            <a:ext cx="1652905" cy="2345055"/>
          </a:xfrm>
          <a:prstGeom prst="rect">
            <a:avLst/>
          </a:prstGeom>
        </p:spPr>
      </p:pic>
      <p:pic>
        <p:nvPicPr>
          <p:cNvPr id="488" name="图片 488" descr="2022-08-07 16 10 19"/>
          <p:cNvPicPr>
            <a:picLocks noChangeAspect="1"/>
          </p:cNvPicPr>
          <p:nvPr/>
        </p:nvPicPr>
        <p:blipFill>
          <a:blip r:embed="rId2"/>
          <a:stretch>
            <a:fillRect/>
          </a:stretch>
        </p:blipFill>
        <p:spPr>
          <a:xfrm>
            <a:off x="5476240" y="3863975"/>
            <a:ext cx="1866900" cy="2306320"/>
          </a:xfrm>
          <a:prstGeom prst="rect">
            <a:avLst/>
          </a:prstGeom>
        </p:spPr>
      </p:pic>
    </p:spTree>
  </p:cSld>
  <p:clrMapOvr>
    <a:masterClrMapping/>
  </p:clrMapOvr>
  <p:transition spd="slow" advTm="3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3046095"/>
          </a:xfrm>
          <a:prstGeom prst="rect">
            <a:avLst/>
          </a:prstGeom>
          <a:noFill/>
          <a:ln w="9525">
            <a:noFill/>
          </a:ln>
        </p:spPr>
        <p:txBody>
          <a:bodyPr>
            <a:spAutoFit/>
          </a:bodyPr>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7.1 </a:t>
            </a:r>
            <a:r>
              <a:rPr lang="zh-CN" sz="3200" b="1" dirty="0">
                <a:solidFill>
                  <a:srgbClr val="FFFF00"/>
                </a:solidFill>
                <a:latin typeface="微软雅黑" panose="020B0503020204020204" pitchFamily="34" charset="-122"/>
                <a:ea typeface="微软雅黑" panose="020B0503020204020204" pitchFamily="34" charset="-122"/>
              </a:rPr>
              <a:t>楼梯的形式与组成</a:t>
            </a:r>
            <a:endParaRPr 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7.2 </a:t>
            </a:r>
            <a:r>
              <a:rPr lang="zh-CN" altLang="en-US" sz="3200" b="1" dirty="0">
                <a:solidFill>
                  <a:schemeClr val="bg1"/>
                </a:solidFill>
                <a:latin typeface="微软雅黑" panose="020B0503020204020204" pitchFamily="34" charset="-122"/>
                <a:ea typeface="微软雅黑" panose="020B0503020204020204" pitchFamily="34" charset="-122"/>
              </a:rPr>
              <a:t>楼梯的创建</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87439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7</a:t>
            </a:r>
            <a:r>
              <a:rPr lang="en-US" altLang="zh-CN" sz="3600" b="1" dirty="0">
                <a:solidFill>
                  <a:srgbClr val="BCFFFF"/>
                </a:solidFill>
                <a:latin typeface="Arial" panose="020B0604020202020204" pitchFamily="34" charset="0"/>
                <a:ea typeface="微软雅黑" panose="020B0503020204020204" pitchFamily="34" charset="-122"/>
              </a:rPr>
              <a:t>-</a:t>
            </a:r>
            <a:r>
              <a:rPr lang="zh-CN" sz="3600" b="1" dirty="0">
                <a:solidFill>
                  <a:srgbClr val="BCFFFF"/>
                </a:solidFill>
                <a:latin typeface="Arial" panose="020B0604020202020204" pitchFamily="34" charset="0"/>
                <a:ea typeface="微软雅黑" panose="020B0503020204020204" pitchFamily="34" charset="-122"/>
              </a:rPr>
              <a:t>楼梯</a:t>
            </a:r>
            <a:r>
              <a:rPr lang="zh-CN" sz="3600" b="1" dirty="0">
                <a:solidFill>
                  <a:srgbClr val="BCFFFF"/>
                </a:solidFill>
                <a:latin typeface="Arial" panose="020B0604020202020204" pitchFamily="34" charset="0"/>
                <a:ea typeface="微软雅黑" panose="020B0503020204020204" pitchFamily="34" charset="-122"/>
              </a:rPr>
              <a:t>的创建</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7.2.2  楼梯按草图编辑</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对于按构件绘制的楼梯，也可以切换成按草图模式进行编辑修改，不过这个操作过程是不可逆的。</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1.楼梯按草图编辑</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选中按构件绘制的楼梯，如图7-22所示。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89" name="图片 489" descr="2022-08-07 16 54 28"/>
          <p:cNvPicPr>
            <a:picLocks noChangeAspect="1"/>
          </p:cNvPicPr>
          <p:nvPr/>
        </p:nvPicPr>
        <p:blipFill>
          <a:blip r:embed="rId1"/>
          <a:stretch>
            <a:fillRect/>
          </a:stretch>
        </p:blipFill>
        <p:spPr>
          <a:xfrm flipH="1">
            <a:off x="7319010" y="3348990"/>
            <a:ext cx="1868170" cy="3041015"/>
          </a:xfrm>
          <a:prstGeom prst="rect">
            <a:avLst/>
          </a:prstGeom>
        </p:spPr>
      </p:pic>
    </p:spTree>
  </p:cSld>
  <p:clrMapOvr>
    <a:masterClrMapping/>
  </p:clrMapOvr>
  <p:transition spd="slow" advTm="3000">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单击“修改|楼梯”选项卡的“编辑”面板中的“编辑楼梯”按钮，打开“修改|创建楼梯”选项卡，此时，再次选中该楼梯，在“工具”面板上选择“转换”，将进入编辑楼梯草图模式。如图7-23所示。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90" name="图片 490" descr="2022-08-07 16 33 46(1)"/>
          <p:cNvPicPr>
            <a:picLocks noChangeAspect="1"/>
          </p:cNvPicPr>
          <p:nvPr/>
        </p:nvPicPr>
        <p:blipFill>
          <a:blip r:embed="rId1"/>
          <a:stretch>
            <a:fillRect/>
          </a:stretch>
        </p:blipFill>
        <p:spPr>
          <a:xfrm>
            <a:off x="3217545" y="4050030"/>
            <a:ext cx="5270500" cy="763270"/>
          </a:xfrm>
          <a:prstGeom prst="rect">
            <a:avLst/>
          </a:prstGeom>
        </p:spPr>
      </p:pic>
    </p:spTree>
  </p:cSld>
  <p:clrMapOvr>
    <a:masterClrMapping/>
  </p:clrMapOvr>
  <p:transition spd="slow" advTm="3000">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此时，会弹出“楼梯—转换为自定义”提示框。如图7-24所示。“编辑草图”也由灰显不可用状态转为可用状态。</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91" name="图片 491" descr="2022-08-07 16 35 46"/>
          <p:cNvPicPr>
            <a:picLocks noChangeAspect="1"/>
          </p:cNvPicPr>
          <p:nvPr/>
        </p:nvPicPr>
        <p:blipFill>
          <a:blip r:embed="rId1"/>
          <a:stretch>
            <a:fillRect/>
          </a:stretch>
        </p:blipFill>
        <p:spPr>
          <a:xfrm>
            <a:off x="4261168" y="3604578"/>
            <a:ext cx="2520315" cy="1227455"/>
          </a:xfrm>
          <a:prstGeom prst="rect">
            <a:avLst/>
          </a:prstGeom>
        </p:spPr>
      </p:pic>
    </p:spTree>
  </p:cSld>
  <p:clrMapOvr>
    <a:masterClrMapping/>
  </p:clrMapOvr>
  <p:transition spd="slow" advTm="3000">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802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单击“编辑草图”按钮，进入编辑楼梯草图模式。点击“边界”，选用“起点 终点 半径弧”命令按钮，可以编辑梯段边界，如图所示，绿色线为楼梯边界线，可以绘制出圆弧段梯边界并删除原有梯边界。编辑完成点击“完成编辑模式”对勾退出编辑，如图7-25所示。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92" name="图片 492" descr="2022-08-07 16 55 55"/>
          <p:cNvPicPr>
            <a:picLocks noChangeAspect="1"/>
          </p:cNvPicPr>
          <p:nvPr/>
        </p:nvPicPr>
        <p:blipFill>
          <a:blip r:embed="rId1"/>
          <a:srcRect b="2753"/>
          <a:stretch>
            <a:fillRect/>
          </a:stretch>
        </p:blipFill>
        <p:spPr>
          <a:xfrm>
            <a:off x="3299143" y="3992245"/>
            <a:ext cx="1367155" cy="2242820"/>
          </a:xfrm>
          <a:prstGeom prst="rect">
            <a:avLst/>
          </a:prstGeom>
        </p:spPr>
      </p:pic>
      <p:pic>
        <p:nvPicPr>
          <p:cNvPr id="493" name="图片 493" descr="2022-08-07 16 57 10"/>
          <p:cNvPicPr>
            <a:picLocks noChangeAspect="1"/>
          </p:cNvPicPr>
          <p:nvPr/>
        </p:nvPicPr>
        <p:blipFill>
          <a:blip r:embed="rId2"/>
          <a:srcRect t="1227"/>
          <a:stretch>
            <a:fillRect/>
          </a:stretch>
        </p:blipFill>
        <p:spPr>
          <a:xfrm>
            <a:off x="5420360" y="3989070"/>
            <a:ext cx="1488440" cy="2249170"/>
          </a:xfrm>
          <a:prstGeom prst="rect">
            <a:avLst/>
          </a:prstGeom>
        </p:spPr>
      </p:pic>
    </p:spTree>
  </p:cSld>
  <p:clrMapOvr>
    <a:masterClrMapping/>
  </p:clrMapOvr>
  <p:transition spd="slow" advTm="3000">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802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切换到三维状态下，按草图模式编辑楼梯边界前后对比如下图所示。同样的操作方法也可以编辑踢面。</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对于按草图创建的楼梯，如果需要对楼梯进行编辑，也可以按同样的方法操作，只是在“修改|创建楼梯”选项卡下不需要转换，直接单击“编辑草图”按钮进入草图编辑模式。</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94" name="图片 494" descr="2022-08-07 17 10 58"/>
          <p:cNvPicPr>
            <a:picLocks noChangeAspect="1"/>
          </p:cNvPicPr>
          <p:nvPr/>
        </p:nvPicPr>
        <p:blipFill>
          <a:blip r:embed="rId1"/>
          <a:stretch>
            <a:fillRect/>
          </a:stretch>
        </p:blipFill>
        <p:spPr>
          <a:xfrm>
            <a:off x="4223068" y="4299585"/>
            <a:ext cx="2520315" cy="1860550"/>
          </a:xfrm>
          <a:prstGeom prst="rect">
            <a:avLst/>
          </a:prstGeom>
        </p:spPr>
      </p:pic>
    </p:spTree>
  </p:cSld>
  <p:clrMapOvr>
    <a:masterClrMapping/>
  </p:clrMapOvr>
  <p:transition spd="slow" advTm="3000">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802958" y="1322705"/>
            <a:ext cx="10958512" cy="341503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2.楼梯梯段和平台拖拽编辑</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选中按构件创建的某楼梯，激活“修改|楼梯”选项卡，如图7-27所示。切换到平面视图，单击“编辑楼梯”按钮，再选中楼梯平台，这时选中的平面将呈蓝色亮显，平台四周出现多个三角形拖拽按钮，左键点击拖拽小三角移动鼠标即可对楼梯平台轮廓进行编辑。如图7-28（a）所示。同理，选中梯段也可以对梯段长度和宽度进行拖拽编辑。如图7-28（b）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495" name="图片 495" descr="2022-08-06 21 28 30(1)"/>
          <p:cNvPicPr>
            <a:picLocks noChangeAspect="1"/>
          </p:cNvPicPr>
          <p:nvPr/>
        </p:nvPicPr>
        <p:blipFill>
          <a:blip r:embed="rId1"/>
          <a:stretch>
            <a:fillRect/>
          </a:stretch>
        </p:blipFill>
        <p:spPr>
          <a:xfrm>
            <a:off x="3736340" y="1494155"/>
            <a:ext cx="3305175" cy="1201420"/>
          </a:xfrm>
          <a:prstGeom prst="rect">
            <a:avLst/>
          </a:prstGeom>
        </p:spPr>
      </p:pic>
      <p:pic>
        <p:nvPicPr>
          <p:cNvPr id="496" name="图片 496" descr="2022-08-07 17 21 52"/>
          <p:cNvPicPr>
            <a:picLocks noChangeAspect="1"/>
          </p:cNvPicPr>
          <p:nvPr/>
        </p:nvPicPr>
        <p:blipFill>
          <a:blip r:embed="rId2"/>
          <a:srcRect b="13115"/>
          <a:stretch>
            <a:fillRect/>
          </a:stretch>
        </p:blipFill>
        <p:spPr>
          <a:xfrm>
            <a:off x="3590925" y="3250565"/>
            <a:ext cx="1933575" cy="3168650"/>
          </a:xfrm>
          <a:prstGeom prst="rect">
            <a:avLst/>
          </a:prstGeom>
        </p:spPr>
      </p:pic>
      <p:pic>
        <p:nvPicPr>
          <p:cNvPr id="497" name="图片 497" descr="2022-08-07 17 22 10"/>
          <p:cNvPicPr>
            <a:picLocks noChangeAspect="1"/>
          </p:cNvPicPr>
          <p:nvPr/>
        </p:nvPicPr>
        <p:blipFill>
          <a:blip r:embed="rId3"/>
          <a:srcRect t="1437" b="15850"/>
          <a:stretch>
            <a:fillRect/>
          </a:stretch>
        </p:blipFill>
        <p:spPr>
          <a:xfrm>
            <a:off x="5836920" y="3218815"/>
            <a:ext cx="1992630" cy="3232150"/>
          </a:xfrm>
          <a:prstGeom prst="rect">
            <a:avLst/>
          </a:prstGeom>
        </p:spPr>
      </p:pic>
    </p:spTree>
  </p:cSld>
  <p:clrMapOvr>
    <a:masterClrMapping/>
  </p:clrMapOvr>
  <p:transition spd="slow" advTm="3000">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793433" y="1303020"/>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3.编辑栏杆扶手</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完成楼梯的绘制后，系统将自动生成扶手；选中栏杆，在“属性”选项板的类型选择器中可选择其他扶手替换。如图7-29所示。如果类型选择器中没有所需的栏杆，可通过“载入族”的方式载入。</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98" name="图片 498" descr="2022-08-06 20 44 02"/>
          <p:cNvPicPr>
            <a:picLocks noChangeAspect="1"/>
          </p:cNvPicPr>
          <p:nvPr/>
        </p:nvPicPr>
        <p:blipFill>
          <a:blip r:embed="rId1"/>
          <a:stretch>
            <a:fillRect/>
          </a:stretch>
        </p:blipFill>
        <p:spPr>
          <a:xfrm>
            <a:off x="7120573" y="3512503"/>
            <a:ext cx="2060575" cy="1722755"/>
          </a:xfrm>
          <a:prstGeom prst="rect">
            <a:avLst/>
          </a:prstGeom>
        </p:spPr>
      </p:pic>
    </p:spTree>
  </p:cSld>
  <p:clrMapOvr>
    <a:masterClrMapping/>
  </p:clrMapOvr>
  <p:transition spd="slow" advTm="3000">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802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选择扶手后，单击“属性”选项板中的“编辑类型”按钮，弹出“类型属性”对话框，如图7-30所示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99" name="图片 499" descr="2022-08-06 20 46 29"/>
          <p:cNvPicPr>
            <a:picLocks noChangeAspect="1"/>
          </p:cNvPicPr>
          <p:nvPr/>
        </p:nvPicPr>
        <p:blipFill>
          <a:blip r:embed="rId1"/>
          <a:stretch>
            <a:fillRect/>
          </a:stretch>
        </p:blipFill>
        <p:spPr>
          <a:xfrm>
            <a:off x="3588703" y="2676843"/>
            <a:ext cx="3710305" cy="3841115"/>
          </a:xfrm>
          <a:prstGeom prst="rect">
            <a:avLst/>
          </a:prstGeom>
        </p:spPr>
      </p:pic>
    </p:spTree>
  </p:cSld>
  <p:clrMapOvr>
    <a:masterClrMapping/>
  </p:clrMapOvr>
  <p:transition spd="slow" advTm="3000">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802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扶栏结构（非连续）。单击“扶栏结构（非连续）”右侧的“编辑”按钮，打开“编辑扶手（非连续）”对话框，如图7-31所示。在该对话框中可以插入新的扶手，设置扶手的名称、高度、偏移和材质；“轮廓”可通过载入“轮廓族”来选择。</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500" name="图片 500" descr="2022-08-06 20 49 04"/>
          <p:cNvPicPr>
            <a:picLocks noChangeAspect="1"/>
          </p:cNvPicPr>
          <p:nvPr/>
        </p:nvPicPr>
        <p:blipFill>
          <a:blip r:embed="rId1"/>
          <a:stretch>
            <a:fillRect/>
          </a:stretch>
        </p:blipFill>
        <p:spPr>
          <a:xfrm>
            <a:off x="3887788" y="3087688"/>
            <a:ext cx="3949065" cy="3448685"/>
          </a:xfrm>
          <a:prstGeom prst="rect">
            <a:avLst/>
          </a:prstGeom>
        </p:spPr>
      </p:pic>
    </p:spTree>
  </p:cSld>
  <p:clrMapOvr>
    <a:masterClrMapping/>
  </p:clrMapOvr>
  <p:transition spd="slow" advTm="3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7.1 </a:t>
            </a:r>
            <a:r>
              <a:rPr lang="zh-CN" altLang="en-US" sz="3600" b="1" dirty="0">
                <a:solidFill>
                  <a:srgbClr val="BCFFFF"/>
                </a:solidFill>
                <a:latin typeface="Arial" panose="020B0604020202020204" pitchFamily="34" charset="0"/>
                <a:ea typeface="微软雅黑" panose="020B0503020204020204" pitchFamily="34" charset="-122"/>
              </a:rPr>
              <a:t>楼梯的组成与形式</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7.1.1  楼梯的组成</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楼梯形式多样，造型相对复杂。楼梯一般由楼梯梯段、楼梯平台、扶手栏杆（板）等3部分组成，如图7-1所示。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69" name="图片 469" descr="ddcee3b98a5cdf3a0885ce2288566a39"/>
          <p:cNvPicPr>
            <a:picLocks noChangeAspect="1"/>
          </p:cNvPicPr>
          <p:nvPr/>
        </p:nvPicPr>
        <p:blipFill>
          <a:blip r:embed="rId1"/>
          <a:stretch>
            <a:fillRect/>
          </a:stretch>
        </p:blipFill>
        <p:spPr>
          <a:xfrm>
            <a:off x="6612890" y="3075623"/>
            <a:ext cx="2686050" cy="3320415"/>
          </a:xfrm>
          <a:prstGeom prst="rect">
            <a:avLst/>
          </a:prstGeom>
        </p:spPr>
      </p:pic>
    </p:spTree>
  </p:cSld>
  <p:clrMapOvr>
    <a:masterClrMapping/>
  </p:clrMapOvr>
  <p:transition spd="slow" advTm="3000">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802958" y="1322705"/>
            <a:ext cx="10958512" cy="341503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（2）栏杆位置。单击“栏杆位置”右侧的“编辑”按钮，打开“编辑栏杆位置”对话框，如图7-32所示。在该对话框中“主样式”栏可以编辑900 mm圆管的“栏杆族”的族轮廓形状、偏移、栏杆相对前一栏杆的距离等。在“支柱”栏可以设置栏杆族的形状样式等。如果不能满足需要，也可以在族库中载入。在“插入”选项卡下的“从库中载入”面板单击“载入族”中找到“建筑—栏杆扶手—支座”，然后从中选择合适的族样式载入。如图7-33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501" name="图片 501" descr="2022-08-06 20 49 32"/>
          <p:cNvPicPr>
            <a:picLocks noChangeAspect="1"/>
          </p:cNvPicPr>
          <p:nvPr/>
        </p:nvPicPr>
        <p:blipFill>
          <a:blip r:embed="rId1"/>
          <a:stretch>
            <a:fillRect/>
          </a:stretch>
        </p:blipFill>
        <p:spPr>
          <a:xfrm>
            <a:off x="929958" y="2267268"/>
            <a:ext cx="4557395" cy="3799205"/>
          </a:xfrm>
          <a:prstGeom prst="rect">
            <a:avLst/>
          </a:prstGeom>
        </p:spPr>
      </p:pic>
      <p:pic>
        <p:nvPicPr>
          <p:cNvPr id="502" name="图片 502" descr="2022-08-06 21 22 26"/>
          <p:cNvPicPr>
            <a:picLocks noChangeAspect="1"/>
          </p:cNvPicPr>
          <p:nvPr/>
        </p:nvPicPr>
        <p:blipFill>
          <a:blip r:embed="rId2"/>
          <a:stretch>
            <a:fillRect/>
          </a:stretch>
        </p:blipFill>
        <p:spPr>
          <a:xfrm>
            <a:off x="6051550" y="2267585"/>
            <a:ext cx="5836920" cy="3395980"/>
          </a:xfrm>
          <a:prstGeom prst="rect">
            <a:avLst/>
          </a:prstGeom>
        </p:spPr>
      </p:pic>
    </p:spTree>
  </p:cSld>
  <p:clrMapOvr>
    <a:masterClrMapping/>
  </p:clrMapOvr>
  <p:transition spd="slow" advTm="3000">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（3）栏杆偏移。栏杆偏移是指栏杆相对于扶手路径内侧或外侧的距离。如果“栏杆偏移”为“25.4”，说明生成的栏杆距离扶手路径为25.4 mm。选中栏杆扶手，在“属性”选项板显示从路径偏移的距离，如图7-34所示，可以输入框输入偏移距离。</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503" name="图片 503" descr="2022-08-06 20 56 58"/>
          <p:cNvPicPr>
            <a:picLocks noChangeAspect="1"/>
          </p:cNvPicPr>
          <p:nvPr/>
        </p:nvPicPr>
        <p:blipFill>
          <a:blip r:embed="rId1"/>
          <a:stretch>
            <a:fillRect/>
          </a:stretch>
        </p:blipFill>
        <p:spPr>
          <a:xfrm>
            <a:off x="5160010" y="3644900"/>
            <a:ext cx="1630680" cy="1682750"/>
          </a:xfrm>
          <a:prstGeom prst="rect">
            <a:avLst/>
          </a:prstGeom>
        </p:spPr>
      </p:pic>
    </p:spTree>
  </p:cSld>
  <p:clrMapOvr>
    <a:masterClrMapping/>
  </p:clrMapOvr>
  <p:transition spd="slow" advTm="3000">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7.2 </a:t>
            </a:r>
            <a:r>
              <a:rPr lang="zh-CN" altLang="en-US" sz="3600" b="1" dirty="0">
                <a:solidFill>
                  <a:srgbClr val="BCFFFF"/>
                </a:solidFill>
                <a:ea typeface="微软雅黑" panose="020B0503020204020204" pitchFamily="34" charset="-122"/>
                <a:sym typeface="+mn-ea"/>
              </a:rPr>
              <a:t>楼梯的创建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栏杆的方向可通过“翻转箭头”控件来控制，如图7-35所示，是以从路径偏移设置为100mm为例，翻转前后的对比。</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504" name="图片 504" descr="2022-08-06 21 05 06"/>
          <p:cNvPicPr>
            <a:picLocks noChangeAspect="1"/>
          </p:cNvPicPr>
          <p:nvPr/>
        </p:nvPicPr>
        <p:blipFill>
          <a:blip r:embed="rId1"/>
          <a:stretch>
            <a:fillRect/>
          </a:stretch>
        </p:blipFill>
        <p:spPr>
          <a:xfrm>
            <a:off x="2580005" y="3286125"/>
            <a:ext cx="2304415" cy="2247900"/>
          </a:xfrm>
          <a:prstGeom prst="rect">
            <a:avLst/>
          </a:prstGeom>
        </p:spPr>
      </p:pic>
      <p:pic>
        <p:nvPicPr>
          <p:cNvPr id="505" name="图片 505" descr="2022-08-06 21 03 53"/>
          <p:cNvPicPr>
            <a:picLocks noChangeAspect="1"/>
          </p:cNvPicPr>
          <p:nvPr/>
        </p:nvPicPr>
        <p:blipFill>
          <a:blip r:embed="rId2"/>
          <a:srcRect b="5979"/>
          <a:stretch>
            <a:fillRect/>
          </a:stretch>
        </p:blipFill>
        <p:spPr>
          <a:xfrm>
            <a:off x="5290820" y="3286760"/>
            <a:ext cx="1928495" cy="2188210"/>
          </a:xfrm>
          <a:prstGeom prst="rect">
            <a:avLst/>
          </a:prstGeom>
        </p:spPr>
      </p:pic>
    </p:spTree>
  </p:cSld>
  <p:clrMapOvr>
    <a:masterClrMapping/>
  </p:clrMapOvr>
  <p:transition spd="slow" advTm="3000">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4067810" y="2863850"/>
            <a:ext cx="3940175" cy="645160"/>
          </a:xfrm>
          <a:prstGeom prst="rect">
            <a:avLst/>
          </a:prstGeom>
          <a:noFill/>
          <a:ln w="9525">
            <a:noFill/>
          </a:ln>
        </p:spPr>
        <p:txBody>
          <a:bodyPr wrap="square">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 </a:t>
            </a:r>
            <a:r>
              <a:rPr lang="zh-CN" sz="3600" b="1" dirty="0">
                <a:solidFill>
                  <a:srgbClr val="BCFFFF"/>
                </a:solidFill>
                <a:latin typeface="Arial" panose="020B0604020202020204" pitchFamily="34" charset="0"/>
                <a:ea typeface="微软雅黑" panose="020B0503020204020204" pitchFamily="34" charset="-122"/>
              </a:rPr>
              <a:t>本 节 完 </a:t>
            </a:r>
            <a:r>
              <a:rPr lang="en-US" altLang="zh-CN" sz="3600" b="1" dirty="0">
                <a:solidFill>
                  <a:srgbClr val="BCFFFF"/>
                </a:solidFill>
                <a:latin typeface="Arial" panose="020B0604020202020204" pitchFamily="34" charset="0"/>
                <a:ea typeface="微软雅黑" panose="020B0503020204020204" pitchFamily="34" charset="-122"/>
              </a:rPr>
              <a:t>—</a:t>
            </a:r>
            <a:endParaRPr lang="en-US" altLang="zh-CN" sz="3600" b="1" dirty="0">
              <a:solidFill>
                <a:srgbClr val="BCFFFF"/>
              </a:solidFill>
              <a:latin typeface="Arial" panose="020B0604020202020204" pitchFamily="34" charset="0"/>
              <a:ea typeface="微软雅黑" panose="020B0503020204020204" pitchFamily="34" charset="-122"/>
            </a:endParaRPr>
          </a:p>
        </p:txBody>
      </p:sp>
    </p:spTree>
  </p:cSld>
  <p:clrMapOvr>
    <a:masterClrMapping/>
  </p:clrMapOvr>
  <p:transition spd="slow" advTm="300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7.1 </a:t>
            </a:r>
            <a:r>
              <a:rPr lang="zh-CN" altLang="en-US" sz="3600" b="1" dirty="0">
                <a:solidFill>
                  <a:srgbClr val="BCFFFF"/>
                </a:solidFill>
                <a:latin typeface="Arial" panose="020B0604020202020204" pitchFamily="34" charset="0"/>
                <a:ea typeface="微软雅黑" panose="020B0503020204020204" pitchFamily="34" charset="-122"/>
              </a:rPr>
              <a:t>楼梯的组成与形式</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209530" cy="341503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1.楼梯梯段</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设有踏步以供层间上下行走的通道段落称为梯段。一个梯段又称为一跑。梯段上的踏步按行走时踏脚的水平部分和形成踏步高差的垂直部分分别称作踏面和踢面。楼梯的坡度就是由踏步高度和宽度形成的。梯段的踏步数一般不宜超过18级，但也不宜少于3级，因为梯段的踏步数太多会使人疲劳，太少又会不易被人察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7.1 </a:t>
            </a:r>
            <a:r>
              <a:rPr lang="zh-CN" altLang="en-US" sz="3600" b="1" dirty="0">
                <a:solidFill>
                  <a:srgbClr val="BCFFFF"/>
                </a:solidFill>
                <a:latin typeface="Arial" panose="020B0604020202020204" pitchFamily="34" charset="0"/>
                <a:ea typeface="微软雅黑" panose="020B0503020204020204" pitchFamily="34" charset="-122"/>
              </a:rPr>
              <a:t>楼梯的组成与形式</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9721850" cy="341503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2.楼梯平台</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楼梯平是指连接两个梯段之间的水平部分。平台用来供楼梯转折、连通某个楼层或供使用者在攀登了一定距离后身在短暂休息。休息平台有两种，一种是平台的标高与楼层标高一致，这种称为正平台或楼层体息平台，另一种是平台标高介于两个楼层之间，这种称为半平台或中间休息平台。</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7.1 </a:t>
            </a:r>
            <a:r>
              <a:rPr lang="zh-CN" altLang="en-US" sz="3600" b="1" dirty="0">
                <a:solidFill>
                  <a:srgbClr val="BCFFFF"/>
                </a:solidFill>
                <a:latin typeface="Arial" panose="020B0604020202020204" pitchFamily="34" charset="0"/>
                <a:ea typeface="微软雅黑" panose="020B0503020204020204" pitchFamily="34" charset="-122"/>
              </a:rPr>
              <a:t>楼梯的组成与形式</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3.扶手栏杆（板）</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扶手是设在梯段和平台边缘上的安全设施。当梯段的宽度不大时，可只在梯段的临空面设置扶手；当梯段的宽度较大时，在非临空面也应加设靠墙扶手；当梯段的宽度很大时，则需要在梯段的中间加设中间扶手。</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7.1 </a:t>
            </a:r>
            <a:r>
              <a:rPr lang="zh-CN" altLang="en-US" sz="3600" b="1" dirty="0">
                <a:solidFill>
                  <a:srgbClr val="BCFFFF"/>
                </a:solidFill>
                <a:latin typeface="Arial" panose="020B0604020202020204" pitchFamily="34" charset="0"/>
                <a:ea typeface="微软雅黑" panose="020B0503020204020204" pitchFamily="34" charset="-122"/>
              </a:rPr>
              <a:t>楼梯的组成与形式</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507746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7.1.2  楼梯的形式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楼梯的组成形式表现为梯段之间的组合和转折关系。楼梯的形式有很多，常见楼梯形式如下图所式。楼梯中最常见的是直跑楼梯，直跑楼梯又分为单跑楼梯、双跑楼梯和多跑楼梯，其中以双跑跑楼梯最为常见，因其两个梯段并列成对折关系，也称为对折式楼梯。单跑楼梯最为简单，适合于层高较低的建筑；双跑楼梯最为常见，有双跑直上、双跑曲折、双跑对折（图7-1）等，适用于一般民用建筑和工业建筑；三跑楼梯有三折式、丁字式、分合式等，多用于公共建筑此外，除此之外还有折角式楼梯、剪刀式楼梯、圆弧形楼梯（图7-2）、螺旋式楼梯、扇步楼梯及各种坡度较陡的爬梯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7.1 </a:t>
            </a:r>
            <a:r>
              <a:rPr lang="zh-CN" altLang="en-US" sz="3600" b="1" dirty="0">
                <a:solidFill>
                  <a:srgbClr val="BCFFFF"/>
                </a:solidFill>
                <a:latin typeface="Arial" panose="020B0604020202020204" pitchFamily="34" charset="0"/>
                <a:ea typeface="微软雅黑" panose="020B0503020204020204" pitchFamily="34" charset="-122"/>
              </a:rPr>
              <a:t>楼梯的组成与形式</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7" name="图片 117" descr="IMG_20220806_142435"/>
          <p:cNvPicPr>
            <a:picLocks noChangeAspect="1"/>
          </p:cNvPicPr>
          <p:nvPr/>
        </p:nvPicPr>
        <p:blipFill>
          <a:blip r:embed="rId1"/>
          <a:stretch>
            <a:fillRect/>
          </a:stretch>
        </p:blipFill>
        <p:spPr>
          <a:xfrm>
            <a:off x="1068070" y="1833880"/>
            <a:ext cx="4695825" cy="3522980"/>
          </a:xfrm>
          <a:prstGeom prst="rect">
            <a:avLst/>
          </a:prstGeom>
        </p:spPr>
      </p:pic>
      <p:pic>
        <p:nvPicPr>
          <p:cNvPr id="324" name="图片 324" descr="IMG_20220805_114324"/>
          <p:cNvPicPr>
            <a:picLocks noChangeAspect="1"/>
          </p:cNvPicPr>
          <p:nvPr/>
        </p:nvPicPr>
        <p:blipFill>
          <a:blip r:embed="rId2"/>
          <a:stretch>
            <a:fillRect/>
          </a:stretch>
        </p:blipFill>
        <p:spPr>
          <a:xfrm>
            <a:off x="6722110" y="1892935"/>
            <a:ext cx="4694555" cy="3522345"/>
          </a:xfrm>
          <a:prstGeom prst="rect">
            <a:avLst/>
          </a:prstGeom>
        </p:spPr>
      </p:pic>
    </p:spTree>
  </p:cSld>
  <p:clrMapOvr>
    <a:masterClrMapping/>
  </p:clrMapOvr>
  <p:transition spd="slow" advTm="3000">
    <p:random/>
  </p:transition>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PP_MARK_KEY" val="aa8c35d3-3ad6-47a2-adbb-ab96746270ba"/>
  <p:tag name="COMMONDATA" val="eyJoZGlkIjoiMGRjOGY4MWM4NWRmY2IwMDZiMjI3ODQ1ZmJlZjIzODEifQ=="/>
</p:tagLst>
</file>

<file path=ppt/theme/theme1.xml><?xml version="1.0" encoding="utf-8"?>
<a:theme xmlns:a="http://schemas.openxmlformats.org/drawingml/2006/main" name="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摄图网​​">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4685</Words>
  <Application>WPS 演示</Application>
  <PresentationFormat/>
  <Paragraphs>202</Paragraphs>
  <Slides>44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44</vt:i4>
      </vt:variant>
    </vt:vector>
  </HeadingPairs>
  <TitlesOfParts>
    <vt:vector size="59" baseType="lpstr">
      <vt:lpstr>Arial</vt:lpstr>
      <vt:lpstr>宋体</vt:lpstr>
      <vt:lpstr>Wingdings</vt:lpstr>
      <vt:lpstr>思源宋体 CN</vt:lpstr>
      <vt:lpstr>微软雅黑</vt:lpstr>
      <vt:lpstr>方正正大黑_GBK</vt:lpstr>
      <vt:lpstr>Arial Unicode MS</vt:lpstr>
      <vt:lpstr>等线 Light</vt:lpstr>
      <vt:lpstr>Calibri Light</vt:lpstr>
      <vt:lpstr>等线</vt:lpstr>
      <vt:lpstr>Calibri</vt:lpstr>
      <vt:lpstr>思源黑体 CN Normal</vt:lpstr>
      <vt:lpstr>黑体</vt:lpstr>
      <vt:lpstr>默认设计模板</vt:lpstr>
      <vt:lpstr>摄图网​​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cyx</dc:creator>
  <cp:lastModifiedBy>Administrator</cp:lastModifiedBy>
  <cp:revision>52</cp:revision>
  <dcterms:created xsi:type="dcterms:W3CDTF">2022-11-25T07:10:00Z</dcterms:created>
  <dcterms:modified xsi:type="dcterms:W3CDTF">2023-10-15T09:01:44Z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37B7551209124F7BB2078CC4CA933A8F</vt:lpwstr>
  </property>
</Properties>
</file>